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3" r:id="rId5"/>
    <p:sldId id="272" r:id="rId6"/>
    <p:sldId id="260" r:id="rId7"/>
    <p:sldId id="268" r:id="rId8"/>
    <p:sldId id="270" r:id="rId9"/>
    <p:sldId id="274" r:id="rId10"/>
    <p:sldId id="271" r:id="rId11"/>
    <p:sldId id="27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14111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Реализация мероприятий </a:t>
            </a:r>
            <a:r>
              <a:rPr lang="ru-RU" sz="4000" b="1" dirty="0"/>
              <a:t>государственной программы «Комплексное развитие сельских территорий</a:t>
            </a:r>
            <a:r>
              <a:rPr lang="ru-RU" sz="4000" b="1" dirty="0" smtClean="0"/>
              <a:t>»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933056"/>
            <a:ext cx="7406640" cy="2088232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sz="1700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3645024"/>
            <a:ext cx="7200800" cy="23762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Итоги 2025. </a:t>
            </a:r>
          </a:p>
          <a:p>
            <a:r>
              <a:rPr lang="ru-RU" sz="2400" dirty="0" smtClean="0"/>
              <a:t>Планы на 2026 год и плановый период.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492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СИНХРОНИЗАЦИЯ МЕРОПРИЯТИЙ </a:t>
            </a:r>
            <a:br>
              <a:rPr lang="ru-RU" sz="3600" dirty="0" smtClean="0"/>
            </a:br>
            <a:r>
              <a:rPr lang="ru-RU" sz="4000" b="1" dirty="0" smtClean="0"/>
              <a:t>2026 год</a:t>
            </a:r>
            <a:endParaRPr lang="ru-RU" sz="4000" b="1" dirty="0"/>
          </a:p>
        </p:txBody>
      </p:sp>
      <p:pic>
        <p:nvPicPr>
          <p:cNvPr id="3074" name="Picture 2" descr="C:\Users\user020\Desktop\РАБОЧАЯ\ОТЧЕТЫ ГЛАВЫ ГОДОВЫЕ\2026 ЗА 2025\К отчету главы для Анны Николаевны\благоустройство\проект парка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31" y="3573016"/>
            <a:ext cx="4175618" cy="2345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56654" y="1412776"/>
            <a:ext cx="3888432" cy="20162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 Благоустройства парка </a:t>
            </a:r>
            <a:r>
              <a:rPr lang="ru-RU" dirty="0" err="1"/>
              <a:t>В</a:t>
            </a:r>
            <a:r>
              <a:rPr lang="ru-RU" dirty="0" err="1" smtClean="0"/>
              <a:t>аккосалми</a:t>
            </a:r>
            <a:r>
              <a:rPr lang="ru-RU" dirty="0" smtClean="0"/>
              <a:t> «Сад камней». </a:t>
            </a:r>
          </a:p>
          <a:p>
            <a:pPr algn="ctr"/>
            <a:r>
              <a:rPr lang="ru-RU" b="1" dirty="0" smtClean="0"/>
              <a:t>70 </a:t>
            </a:r>
            <a:r>
              <a:rPr lang="ru-RU" b="1" dirty="0" err="1" smtClean="0"/>
              <a:t>млн.руб</a:t>
            </a:r>
            <a:r>
              <a:rPr lang="ru-RU" b="1" dirty="0" smtClean="0"/>
              <a:t>. </a:t>
            </a:r>
          </a:p>
          <a:p>
            <a:pPr algn="ctr"/>
            <a:r>
              <a:rPr lang="ru-RU" dirty="0" smtClean="0"/>
              <a:t>Будет привлечено внебюджетное финансирование.</a:t>
            </a:r>
            <a:endParaRPr lang="ru-RU" dirty="0"/>
          </a:p>
        </p:txBody>
      </p:sp>
      <p:pic>
        <p:nvPicPr>
          <p:cNvPr id="3075" name="Picture 3" descr="C:\Users\user020\Desktop\РАБОЧАЯ\ОТЧЕТЫ ГЛАВЫ ГОДОВЫЕ\2026 ЗА 2025\К отчету главы для Анны Николаевны\благоустройство\детский сад ф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670" y="1484784"/>
            <a:ext cx="324036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37670" y="4077072"/>
            <a:ext cx="3384376" cy="21602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Строительство нового детского сада </a:t>
            </a:r>
          </a:p>
          <a:p>
            <a:pPr algn="ctr"/>
            <a:r>
              <a:rPr lang="ru-RU" sz="2400" dirty="0" smtClean="0"/>
              <a:t>на 150 мест.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271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СИНХРОНИЗАЦИЯ МЕРОПРИЯТИЙ </a:t>
            </a:r>
            <a:br>
              <a:rPr lang="ru-RU" sz="3600" dirty="0"/>
            </a:br>
            <a:r>
              <a:rPr lang="ru-RU" sz="3600" dirty="0"/>
              <a:t>2026 год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749" y="34290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657600" cy="2437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259632" y="1556792"/>
            <a:ext cx="3672408" cy="17281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Капитальный ремонт школы №6 – 134 </a:t>
            </a:r>
            <a:r>
              <a:rPr lang="ru-RU" sz="2000" b="1" dirty="0" err="1" smtClean="0"/>
              <a:t>млн.руб</a:t>
            </a:r>
            <a:r>
              <a:rPr lang="ru-RU" sz="2000" b="1" dirty="0" smtClean="0"/>
              <a:t>.</a:t>
            </a:r>
          </a:p>
          <a:p>
            <a:pPr algn="ctr"/>
            <a:r>
              <a:rPr lang="ru-RU" dirty="0" smtClean="0"/>
              <a:t>Начало в 2026 г.  </a:t>
            </a:r>
          </a:p>
          <a:p>
            <a:pPr algn="ctr"/>
            <a:r>
              <a:rPr lang="ru-RU" dirty="0" smtClean="0"/>
              <a:t>Завершение в 2027 г.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2080" y="4221088"/>
            <a:ext cx="3456384" cy="194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Реставрационные работы по зданию музея ОКН – </a:t>
            </a:r>
            <a:r>
              <a:rPr lang="ru-RU" sz="2000" b="1" dirty="0" smtClean="0"/>
              <a:t>21,0 </a:t>
            </a:r>
            <a:r>
              <a:rPr lang="ru-RU" sz="2000" b="1" dirty="0" err="1" smtClean="0"/>
              <a:t>млн.руб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997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endParaRPr lang="ru-RU" sz="6000" b="1" dirty="0" smtClean="0"/>
          </a:p>
          <a:p>
            <a:pPr marL="82296" indent="0" algn="ctr">
              <a:buNone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БЛАГОДАРЮ </a:t>
            </a:r>
          </a:p>
          <a:p>
            <a:pPr marL="82296" indent="0" algn="ctr">
              <a:buNone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ЗА ВНИМАНИЕ!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РЕАЛИЗОВАНО</a:t>
            </a:r>
            <a:br>
              <a:rPr lang="ru-RU" sz="4000" dirty="0" smtClean="0"/>
            </a:br>
            <a:r>
              <a:rPr lang="ru-RU" sz="4000" dirty="0" smtClean="0"/>
              <a:t>2025 </a:t>
            </a:r>
            <a:r>
              <a:rPr lang="ru-RU" sz="4000" dirty="0"/>
              <a:t>год (</a:t>
            </a:r>
            <a:r>
              <a:rPr lang="ru-RU" sz="4000" dirty="0" smtClean="0"/>
              <a:t>заявка 2024 </a:t>
            </a:r>
            <a:r>
              <a:rPr lang="ru-RU" sz="4000" dirty="0"/>
              <a:t>года</a:t>
            </a:r>
            <a:r>
              <a:rPr lang="ru-RU" sz="4000" dirty="0" smtClean="0"/>
              <a:t>).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020\Desktop\РАБОЧАЯ\ОТЧЕТЫ ГЛАВЫ ГОДОВЫЕ\2026 ЗА 2025\К отчету главы для Анны Николаевны\капремонты\шк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85321"/>
            <a:ext cx="4125960" cy="2880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user020\Desktop\РАБОЧАЯ\ОТЧЕТЫ ГЛАВЫ ГОДОВЫЕ\2026 ЗА 2025\К отчету главы для Анны Николаевны\СОШ 1 подсвет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12976"/>
            <a:ext cx="3887912" cy="2915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5868144" y="1700808"/>
            <a:ext cx="2808312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Капитальный ремонт СОШ №1- ОКН </a:t>
            </a:r>
          </a:p>
          <a:p>
            <a:pPr algn="ctr"/>
            <a:r>
              <a:rPr lang="ru-RU" b="1" dirty="0" smtClean="0"/>
              <a:t>135 </a:t>
            </a:r>
            <a:r>
              <a:rPr lang="ru-RU" b="1" dirty="0" err="1" smtClean="0"/>
              <a:t>млн.руб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2" y="4669175"/>
            <a:ext cx="3024336" cy="145796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Условия реализации</a:t>
            </a:r>
          </a:p>
          <a:p>
            <a:pPr algn="ctr"/>
            <a:r>
              <a:rPr lang="ru-RU" dirty="0" smtClean="0"/>
              <a:t>Привлечено </a:t>
            </a:r>
            <a:r>
              <a:rPr lang="ru-RU" b="1" dirty="0" smtClean="0"/>
              <a:t>13,6 млн. руб. </a:t>
            </a:r>
            <a:r>
              <a:rPr lang="ru-RU" dirty="0" smtClean="0"/>
              <a:t>внебюджетного финансирования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0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Школа №1 - ОКН</a:t>
            </a:r>
            <a:endParaRPr lang="ru-RU" dirty="0"/>
          </a:p>
        </p:txBody>
      </p:sp>
      <p:pic>
        <p:nvPicPr>
          <p:cNvPr id="2050" name="Picture 2" descr="C:\Users\user020\Desktop\РАБОЧАЯ\ОТЧЕТЫ ГЛАВЫ ГОДОВЫЕ\2026 ЗА 2025\К отчету главы для Анны Николаевны\СОШ 1 внутр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user020\Desktop\РАБОЧАЯ\ОТЧЕТЫ ГЛАВЫ ГОДОВЫЕ\2026 ЗА 2025\К отчету главы для Анны Николаевны\СОШ 1 внутри .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945632" cy="2959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5724128" y="1484784"/>
            <a:ext cx="3096344" cy="18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Профинансированы дополнительные работы за счет местного бюджета – </a:t>
            </a:r>
            <a:r>
              <a:rPr lang="ru-RU" b="1" dirty="0" smtClean="0"/>
              <a:t>12 </a:t>
            </a:r>
            <a:r>
              <a:rPr lang="ru-RU" b="1" dirty="0" err="1" smtClean="0"/>
              <a:t>млн.руб</a:t>
            </a:r>
            <a:r>
              <a:rPr lang="ru-RU" b="1" dirty="0" smtClean="0"/>
              <a:t>. 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03648" y="4653136"/>
            <a:ext cx="3168352" cy="18722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Условия реализации: </a:t>
            </a:r>
            <a:r>
              <a:rPr lang="ru-RU" b="1" dirty="0" smtClean="0"/>
              <a:t>Прирост новых рабочих мест </a:t>
            </a:r>
            <a:r>
              <a:rPr lang="ru-RU" dirty="0" smtClean="0"/>
              <a:t>(</a:t>
            </a:r>
            <a:r>
              <a:rPr lang="ru-RU" dirty="0" err="1" smtClean="0"/>
              <a:t>инвест.проекты</a:t>
            </a:r>
            <a:r>
              <a:rPr lang="ru-RU" dirty="0" smtClean="0"/>
              <a:t> и </a:t>
            </a:r>
            <a:r>
              <a:rPr lang="ru-RU" dirty="0" err="1" smtClean="0"/>
              <a:t>самозанятые</a:t>
            </a:r>
            <a:r>
              <a:rPr lang="ru-RU" dirty="0" smtClean="0"/>
              <a:t>).</a:t>
            </a:r>
          </a:p>
          <a:p>
            <a:pPr algn="ctr"/>
            <a:r>
              <a:rPr lang="ru-RU" b="1" dirty="0" smtClean="0"/>
              <a:t>Миграционный прирост численности населения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91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Реализованы инвестиционные проекты</a:t>
            </a:r>
            <a:endParaRPr lang="ru-RU" dirty="0"/>
          </a:p>
        </p:txBody>
      </p:sp>
      <p:pic>
        <p:nvPicPr>
          <p:cNvPr id="5122" name="Picture 2" descr="C:\Users\user020\Desktop\РАБОЧАЯ\ОТЧЕТЫ ГЛАВЫ ГОДОВЫЕ\2026 ЗА 2025\К отчету главы для Анны Николаевны\гостиницы\d700c4de-5ec6-4cb8-9153-c96f3d2c71c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89040"/>
            <a:ext cx="3773508" cy="2344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020\Desktop\РАБОЧАЯ\ОТЧЕТЫ ГЛАВЫ ГОДОВЫЕ\2026 ЗА 2025\К отчету главы для Анны Николаевны\гостиницы\DSC_05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36576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547664" y="1700808"/>
            <a:ext cx="3600400" cy="194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объект </a:t>
            </a:r>
            <a:r>
              <a:rPr lang="ru-RU" sz="1600" dirty="0"/>
              <a:t>федеральной сети гостиниц «</a:t>
            </a:r>
            <a:r>
              <a:rPr lang="ru-RU" sz="1600" dirty="0" err="1"/>
              <a:t>Триа-Девелопнент</a:t>
            </a:r>
            <a:r>
              <a:rPr lang="ru-RU" sz="1600" dirty="0"/>
              <a:t>» в сегменте «доступное </a:t>
            </a:r>
            <a:r>
              <a:rPr lang="ru-RU" sz="1600" dirty="0" smtClean="0"/>
              <a:t>качество». расположилась </a:t>
            </a:r>
            <a:r>
              <a:rPr lang="ru-RU" sz="1600" dirty="0"/>
              <a:t>при въезде в город на автомобильной дороге общего пользования федерального значения А-121.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52120" y="4221088"/>
            <a:ext cx="3240360" cy="20162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Апарт</a:t>
            </a:r>
            <a:r>
              <a:rPr lang="ru-RU" sz="1600" dirty="0"/>
              <a:t>-отель «</a:t>
            </a:r>
            <a:r>
              <a:rPr lang="ru-RU" sz="1600" dirty="0" err="1"/>
              <a:t>ValoRanta</a:t>
            </a:r>
            <a:r>
              <a:rPr lang="ru-RU" sz="1600" dirty="0"/>
              <a:t>»( </a:t>
            </a:r>
            <a:r>
              <a:rPr lang="ru-RU" sz="1600" dirty="0" err="1"/>
              <a:t>valo</a:t>
            </a:r>
            <a:r>
              <a:rPr lang="ru-RU" sz="1600" dirty="0"/>
              <a:t> –светлый, </a:t>
            </a:r>
            <a:r>
              <a:rPr lang="ru-RU" sz="1600" dirty="0" err="1"/>
              <a:t>ranta</a:t>
            </a:r>
            <a:r>
              <a:rPr lang="ru-RU" sz="1600" dirty="0"/>
              <a:t> – берег).  с панорамным рестораном на первом этаже «Волна». Уникальный отель выполнен в стиле </a:t>
            </a:r>
            <a:r>
              <a:rPr lang="ru-RU" sz="1600" dirty="0" err="1"/>
              <a:t>этнодизайна</a:t>
            </a:r>
            <a:r>
              <a:rPr lang="ru-RU" sz="1600" dirty="0"/>
              <a:t> с элементами карельской архитектуры</a:t>
            </a:r>
          </a:p>
        </p:txBody>
      </p:sp>
    </p:spTree>
    <p:extLst>
      <p:ext uri="{BB962C8B-B14F-4D97-AF65-F5344CB8AC3E}">
        <p14:creationId xmlns:p14="http://schemas.microsoft.com/office/powerpoint/2010/main" val="27836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СИНХРОНИЗАЦИЯ МЕРОПРИЯТИЙ </a:t>
            </a:r>
            <a:r>
              <a:rPr lang="ru-RU" sz="3600" b="1" dirty="0" smtClean="0"/>
              <a:t>2025 ГОД </a:t>
            </a:r>
            <a:endParaRPr lang="ru-RU" sz="3600" b="1" dirty="0"/>
          </a:p>
        </p:txBody>
      </p:sp>
      <p:pic>
        <p:nvPicPr>
          <p:cNvPr id="4098" name="Picture 2" descr="C:\Users\user020\Desktop\РАБОЧАЯ\ОТЧЕТЫ ГЛАВЫ ГОДОВЫЕ\2026 ЗА 2025\К отчету главы для Анны Николаевны\благоустройство\умная спортивная площад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233" y="3501008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331640" y="1484784"/>
            <a:ext cx="3600400" cy="18722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Умная спортивная площадка у СОШ №6 – </a:t>
            </a:r>
            <a:r>
              <a:rPr lang="ru-RU" b="1" dirty="0" smtClean="0"/>
              <a:t>20,0 млн. руб. </a:t>
            </a:r>
            <a:endParaRPr lang="ru-RU" b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657600" cy="2599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292080" y="4293096"/>
            <a:ext cx="3600400" cy="194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Модельная библиотека в п. </a:t>
            </a:r>
            <a:r>
              <a:rPr lang="ru-RU" dirty="0" err="1" smtClean="0"/>
              <a:t>Кааламо</a:t>
            </a:r>
            <a:r>
              <a:rPr lang="ru-RU" dirty="0" smtClean="0"/>
              <a:t> (ремонт и оснащение) – </a:t>
            </a:r>
            <a:r>
              <a:rPr lang="ru-RU" b="1" dirty="0" smtClean="0"/>
              <a:t>8,0 млн. руб.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100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переходящий проект 2026 </a:t>
            </a:r>
            <a:r>
              <a:rPr lang="ru-RU" dirty="0"/>
              <a:t>год (</a:t>
            </a:r>
            <a:r>
              <a:rPr lang="ru-RU" dirty="0" smtClean="0"/>
              <a:t>заявка 2024 </a:t>
            </a:r>
            <a:r>
              <a:rPr lang="ru-RU" dirty="0"/>
              <a:t>года)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Объект 4" descr="C:\Users\user013\Downloads\Сортавала,_школа_№4_(1).jpg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4" r="24917" b="28646"/>
          <a:stretch/>
        </p:blipFill>
        <p:spPr bwMode="auto">
          <a:xfrm>
            <a:off x="4932040" y="3068960"/>
            <a:ext cx="3930650" cy="2694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932040" y="1700808"/>
            <a:ext cx="3888432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Капитальный ремонт ООШ </a:t>
            </a:r>
            <a:r>
              <a:rPr lang="ru-RU" dirty="0" smtClean="0"/>
              <a:t>№4. </a:t>
            </a:r>
          </a:p>
          <a:p>
            <a:pPr algn="ctr"/>
            <a:r>
              <a:rPr lang="ru-RU" dirty="0" smtClean="0"/>
              <a:t>Объект культурного наследия</a:t>
            </a:r>
            <a:r>
              <a:rPr lang="ru-RU" dirty="0" smtClean="0"/>
              <a:t>.</a:t>
            </a:r>
          </a:p>
          <a:p>
            <a:pPr algn="ctr"/>
            <a:r>
              <a:rPr lang="ru-RU" b="1" dirty="0" smtClean="0"/>
              <a:t>117 </a:t>
            </a:r>
            <a:r>
              <a:rPr lang="ru-RU" b="1" dirty="0" err="1" smtClean="0"/>
              <a:t>млн.руб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60466" y="1628800"/>
            <a:ext cx="3168352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Условия реализации</a:t>
            </a:r>
          </a:p>
          <a:p>
            <a:pPr algn="ctr"/>
            <a:r>
              <a:rPr lang="ru-RU" dirty="0"/>
              <a:t>Привлечено </a:t>
            </a:r>
            <a:r>
              <a:rPr lang="ru-RU" dirty="0" smtClean="0"/>
              <a:t>12,0 </a:t>
            </a:r>
            <a:r>
              <a:rPr lang="ru-RU" dirty="0"/>
              <a:t>млн. руб. внебюджетного финансирования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80352" y="3429000"/>
            <a:ext cx="3168352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Подрядчик определен – компания СКК </a:t>
            </a:r>
            <a:r>
              <a:rPr lang="ru-RU" dirty="0" err="1" smtClean="0"/>
              <a:t>г.Петрозаводск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80352" y="4869160"/>
            <a:ext cx="3168352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Выполнение работ с 26.01.2026 г. Готовность объекта до 01.09.2026 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06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4F271C">
                    <a:satMod val="130000"/>
                  </a:srgbClr>
                </a:solidFill>
              </a:rPr>
              <a:t>отбор  </a:t>
            </a:r>
            <a:r>
              <a:rPr lang="ru-RU" sz="3600" dirty="0">
                <a:solidFill>
                  <a:srgbClr val="4F271C">
                    <a:satMod val="130000"/>
                  </a:srgbClr>
                </a:solidFill>
              </a:rPr>
              <a:t>2025 г. </a:t>
            </a:r>
            <a:r>
              <a:rPr lang="ru-RU" sz="3600" dirty="0" smtClean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ru-RU" sz="3600" dirty="0" smtClean="0">
                <a:solidFill>
                  <a:srgbClr val="4F271C">
                    <a:satMod val="130000"/>
                  </a:srgbClr>
                </a:solidFill>
              </a:rPr>
            </a:br>
            <a:r>
              <a:rPr lang="ru-RU" sz="3600" dirty="0" smtClean="0">
                <a:solidFill>
                  <a:srgbClr val="4F271C">
                    <a:satMod val="130000"/>
                  </a:srgbClr>
                </a:solidFill>
              </a:rPr>
              <a:t>по </a:t>
            </a:r>
            <a:r>
              <a:rPr lang="ru-RU" sz="3600" dirty="0">
                <a:solidFill>
                  <a:srgbClr val="4F271C">
                    <a:satMod val="130000"/>
                  </a:srgbClr>
                </a:solidFill>
              </a:rPr>
              <a:t>новым </a:t>
            </a:r>
            <a:r>
              <a:rPr lang="ru-RU" sz="3600" dirty="0" smtClean="0">
                <a:solidFill>
                  <a:srgbClr val="4F271C">
                    <a:satMod val="130000"/>
                  </a:srgbClr>
                </a:solidFill>
              </a:rPr>
              <a:t>требованиям</a:t>
            </a:r>
            <a:endParaRPr lang="ru-RU" sz="4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055783"/>
              </p:ext>
            </p:extLst>
          </p:nvPr>
        </p:nvGraphicFramePr>
        <p:xfrm>
          <a:off x="1403648" y="1844824"/>
          <a:ext cx="7560840" cy="457654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780420"/>
                <a:gridCol w="3780420"/>
              </a:tblGrid>
              <a:tr h="40388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УСЛОВИЯ ОТБОРА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5431"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Разработка «Долгосрочного плана социально-экономического развития </a:t>
                      </a:r>
                      <a:r>
                        <a:rPr lang="ru-RU" dirty="0" err="1" smtClean="0"/>
                        <a:t>г.Сортавала</a:t>
                      </a:r>
                      <a:r>
                        <a:rPr lang="ru-RU" dirty="0" smtClean="0"/>
                        <a:t>» с 2026 г. по 2030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ВЫПОЛНЕНО</a:t>
                      </a:r>
                      <a:endParaRPr lang="ru-RU" b="1" dirty="0"/>
                    </a:p>
                  </a:txBody>
                  <a:tcPr/>
                </a:tc>
              </a:tr>
              <a:tr h="706806">
                <a:tc>
                  <a:txBody>
                    <a:bodyPr/>
                    <a:lstStyle/>
                    <a:p>
                      <a:r>
                        <a:rPr lang="ru-RU" dirty="0" smtClean="0"/>
                        <a:t>Синхронизация мероприятий за счет иных ГП РФ.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ВЫПОЛНЕНО</a:t>
                      </a:r>
                      <a:endParaRPr lang="ru-RU" b="1" dirty="0"/>
                    </a:p>
                  </a:txBody>
                  <a:tcPr/>
                </a:tc>
              </a:tr>
              <a:tr h="706806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Привлечение внебюджетного финансирования - 10 %.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ВЫПОЛНЕНО</a:t>
                      </a:r>
                      <a:endParaRPr lang="ru-RU" b="1" dirty="0"/>
                    </a:p>
                  </a:txBody>
                  <a:tcPr/>
                </a:tc>
              </a:tr>
              <a:tr h="706806">
                <a:tc>
                  <a:txBody>
                    <a:bodyPr/>
                    <a:lstStyle/>
                    <a:p>
                      <a:r>
                        <a:rPr lang="ru-RU" dirty="0" smtClean="0"/>
                        <a:t>Гарантирован прирост рабочих мест – 438 ед.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ВЫПОЛНЕНО</a:t>
                      </a:r>
                      <a:endParaRPr lang="ru-RU" b="1" dirty="0"/>
                    </a:p>
                  </a:txBody>
                  <a:tcPr/>
                </a:tc>
              </a:tr>
              <a:tr h="706806">
                <a:tc>
                  <a:txBody>
                    <a:bodyPr/>
                    <a:lstStyle/>
                    <a:p>
                      <a:r>
                        <a:rPr lang="ru-RU" dirty="0" smtClean="0"/>
                        <a:t>Гарантирован миграционный прирост численности населения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ВЫПОЛНЕНО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31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4F271C">
                    <a:satMod val="130000"/>
                  </a:srgbClr>
                </a:solidFill>
              </a:rPr>
              <a:t>МЕРОПРИЯТИЯ </a:t>
            </a:r>
            <a:r>
              <a:rPr lang="ru-RU" sz="3200" b="1" dirty="0" smtClean="0">
                <a:solidFill>
                  <a:srgbClr val="4F271C">
                    <a:satMod val="130000"/>
                  </a:srgbClr>
                </a:solidFill>
              </a:rPr>
              <a:t>КРСТ </a:t>
            </a:r>
            <a:r>
              <a:rPr lang="ru-RU" sz="3600" b="1" dirty="0" smtClean="0">
                <a:solidFill>
                  <a:srgbClr val="4F271C">
                    <a:satMod val="130000"/>
                  </a:srgbClr>
                </a:solidFill>
              </a:rPr>
              <a:t>2026 год</a:t>
            </a:r>
            <a:endParaRPr lang="ru-RU" sz="4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931246"/>
              </p:ext>
            </p:extLst>
          </p:nvPr>
        </p:nvGraphicFramePr>
        <p:xfrm>
          <a:off x="1187624" y="1196752"/>
          <a:ext cx="7560840" cy="339926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80420"/>
                <a:gridCol w="3780420"/>
              </a:tblGrid>
              <a:tr h="40388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92255">
                <a:tc>
                  <a:txBody>
                    <a:bodyPr/>
                    <a:lstStyle/>
                    <a:p>
                      <a:r>
                        <a:rPr lang="ru-RU" dirty="0" smtClean="0"/>
                        <a:t>Модернизация уличного освещения (2026-2028 гг.)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Кап.ремонт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реконструкция 50 км сетей. </a:t>
                      </a:r>
                      <a:endParaRPr lang="ru-RU" b="1" dirty="0"/>
                    </a:p>
                  </a:txBody>
                  <a:tcPr/>
                </a:tc>
              </a:tr>
              <a:tr h="706806">
                <a:tc>
                  <a:txBody>
                    <a:bodyPr/>
                    <a:lstStyle/>
                    <a:p>
                      <a:r>
                        <a:rPr lang="ru-RU" dirty="0" smtClean="0"/>
                        <a:t>Капитальный ремонт ГКНС в </a:t>
                      </a:r>
                      <a:r>
                        <a:rPr lang="ru-RU" dirty="0" err="1" smtClean="0"/>
                        <a:t>г.Сортавала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Приведение в соответствие современным требованиям. Здание 1980 </a:t>
                      </a:r>
                      <a:r>
                        <a:rPr lang="ru-RU" dirty="0" err="1" smtClean="0"/>
                        <a:t>г.п</a:t>
                      </a:r>
                      <a:r>
                        <a:rPr lang="ru-RU" dirty="0" smtClean="0"/>
                        <a:t>.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706806">
                <a:tc>
                  <a:txBody>
                    <a:bodyPr/>
                    <a:lstStyle/>
                    <a:p>
                      <a:r>
                        <a:rPr lang="ru-RU" dirty="0" smtClean="0"/>
                        <a:t>Капитальный ремонт сетей водопровода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участков сетей. 1782 метров.</a:t>
                      </a:r>
                      <a:r>
                        <a:rPr lang="ru-RU" baseline="0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19"/>
            <a:ext cx="3384376" cy="2110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963761"/>
            <a:ext cx="2304256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09120"/>
            <a:ext cx="2664296" cy="2156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7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Мероприятия КРСТ </a:t>
            </a:r>
            <a:br>
              <a:rPr lang="ru-RU" dirty="0" smtClean="0"/>
            </a:br>
            <a:r>
              <a:rPr lang="ru-RU" dirty="0" smtClean="0"/>
              <a:t>плановый период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020\Desktop\РАБОЧАЯ\ОТЧЕТЫ ГЛАВЫ ГОДОВЫЕ\2026 ЗА 2025\К отчету главы для Анны Николаевны\капремонты\план конкобежного стадион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4204937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3271" b="17655"/>
          <a:stretch/>
        </p:blipFill>
        <p:spPr bwMode="auto">
          <a:xfrm>
            <a:off x="1137859" y="1484784"/>
            <a:ext cx="4139689" cy="2591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477598" y="1628800"/>
            <a:ext cx="3312368" cy="20882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Реконструкция здания Спортивной школы олимпийского резерва (конькобежное отделение). </a:t>
            </a:r>
          </a:p>
          <a:p>
            <a:pPr algn="ctr"/>
            <a:r>
              <a:rPr lang="ru-RU" b="1" dirty="0" smtClean="0"/>
              <a:t>115,0 млн. руб.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9632" y="4293096"/>
            <a:ext cx="3240360" cy="21602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Обследование здания. Подготовка ПД с ГЭ.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61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282</TotalTime>
  <Words>392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Реализация мероприятий государственной программы «Комплексное развитие сельских территорий»</vt:lpstr>
      <vt:lpstr> РЕАЛИЗОВАНО 2025 год (заявка 2024 года). </vt:lpstr>
      <vt:lpstr>Школа №1 - ОКН</vt:lpstr>
      <vt:lpstr>Реализованы инвестиционные проекты</vt:lpstr>
      <vt:lpstr>СИНХРОНИЗАЦИЯ МЕРОПРИЯТИЙ 2025 ГОД </vt:lpstr>
      <vt:lpstr> переходящий проект 2026 год (заявка 2024 года) </vt:lpstr>
      <vt:lpstr>отбор  2025 г.  по новым требованиям</vt:lpstr>
      <vt:lpstr>МЕРОПРИЯТИЯ КРСТ 2026 год</vt:lpstr>
      <vt:lpstr>Мероприятия КРСТ  плановый период</vt:lpstr>
      <vt:lpstr>СИНХРОНИЗАЦИЯ МЕРОПРИЯТИЙ  2026 год</vt:lpstr>
      <vt:lpstr>СИНХРОНИЗАЦИЯ МЕРОПРИЯТИЙ  2026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мероприятий государственной программы «Комплексное развитие сельских территорий»</dc:title>
  <dc:creator>user020</dc:creator>
  <cp:lastModifiedBy>WORKST020</cp:lastModifiedBy>
  <cp:revision>23</cp:revision>
  <dcterms:created xsi:type="dcterms:W3CDTF">2026-01-22T13:08:48Z</dcterms:created>
  <dcterms:modified xsi:type="dcterms:W3CDTF">2026-02-02T07:28:31Z</dcterms:modified>
</cp:coreProperties>
</file>